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0B780D-6A6F-944A-8E98-BA571BF976A5}" v="1" dt="2023-10-29T02:15:19.3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82"/>
    <p:restoredTop sz="94650"/>
  </p:normalViewPr>
  <p:slideViewPr>
    <p:cSldViewPr>
      <p:cViewPr varScale="1">
        <p:scale>
          <a:sx n="115" d="100"/>
          <a:sy n="115" d="100"/>
        </p:scale>
        <p:origin x="720" y="20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2C29815D-5017-49DF-A5C5-CC429874F38A}" type="datetimeFigureOut">
              <a:rPr lang="en-US" smtClean="0"/>
              <a:t>10/29/23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6CE05FA-93E3-48F0-95DB-D78621F405A0}" type="slidenum">
              <a:rPr lang="en-US" smtClean="0"/>
              <a:t>‹#›</a:t>
            </a:fld>
            <a:endParaRPr lang="en-US"/>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C29815D-5017-49DF-A5C5-CC429874F38A}" type="datetimeFigureOut">
              <a:rPr lang="en-US" smtClean="0"/>
              <a:t>10/29/23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CE05FA-93E3-48F0-95DB-D78621F405A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C29815D-5017-49DF-A5C5-CC429874F38A}" type="datetimeFigureOut">
              <a:rPr lang="en-US" smtClean="0"/>
              <a:t>10/29/23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CE05FA-93E3-48F0-95DB-D78621F405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2C29815D-5017-49DF-A5C5-CC429874F38A}" type="datetimeFigureOut">
              <a:rPr lang="en-US" smtClean="0"/>
              <a:t>10/29/23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CE05FA-93E3-48F0-95DB-D78621F405A0}" type="slidenum">
              <a:rPr lang="en-US" smtClean="0"/>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C29815D-5017-49DF-A5C5-CC429874F38A}" type="datetimeFigureOut">
              <a:rPr lang="en-US" smtClean="0"/>
              <a:t>10/29/23</a:t>
            </a:fld>
            <a:endParaRPr lang="en-US"/>
          </a:p>
        </p:txBody>
      </p:sp>
      <p:sp>
        <p:nvSpPr>
          <p:cNvPr id="5" name="Footer Placeholder 4"/>
          <p:cNvSpPr>
            <a:spLocks noGrp="1"/>
          </p:cNvSpPr>
          <p:nvPr>
            <p:ph type="ftr" sz="quarter" idx="11"/>
          </p:nvPr>
        </p:nvSpPr>
        <p:spPr>
          <a:xfrm>
            <a:off x="1066800" y="6172200"/>
            <a:ext cx="5334000" cy="457200"/>
          </a:xfrm>
        </p:spPr>
        <p:txBody>
          <a:bodyPr/>
          <a:lstStyle/>
          <a:p>
            <a:endParaRPr lang="en-US"/>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 name="Slide Number Placeholder 5"/>
          <p:cNvSpPr>
            <a:spLocks noGrp="1"/>
          </p:cNvSpPr>
          <p:nvPr>
            <p:ph type="sldNum" sz="quarter" idx="12"/>
          </p:nvPr>
        </p:nvSpPr>
        <p:spPr>
          <a:xfrm>
            <a:off x="195072" y="6208776"/>
            <a:ext cx="609600" cy="457200"/>
          </a:xfrm>
        </p:spPr>
        <p:txBody>
          <a:bodyPr/>
          <a:lstStyle/>
          <a:p>
            <a:fld id="{76CE05FA-93E3-48F0-95DB-D78621F405A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2C29815D-5017-49DF-A5C5-CC429874F38A}" type="datetimeFigureOut">
              <a:rPr lang="en-US" smtClean="0"/>
              <a:t>10/29/23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CE05FA-93E3-48F0-95DB-D78621F405A0}" type="slidenum">
              <a:rPr lang="en-US" smtClean="0"/>
              <a:t>‹#›</a:t>
            </a:fld>
            <a:endParaRPr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2C29815D-5017-49DF-A5C5-CC429874F38A}" type="datetimeFigureOut">
              <a:rPr lang="en-US" smtClean="0"/>
              <a:t>10/29/23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CE05FA-93E3-48F0-95DB-D78621F405A0}" type="slidenum">
              <a:rPr lang="en-US" smtClean="0"/>
              <a:t>‹#›</a:t>
            </a:fld>
            <a:endParaRPr lang="en-US"/>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C29815D-5017-49DF-A5C5-CC429874F38A}" type="datetimeFigureOut">
              <a:rPr lang="en-US" smtClean="0"/>
              <a:t>10/29/23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CE05FA-93E3-48F0-95DB-D78621F405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29815D-5017-49DF-A5C5-CC429874F38A}" type="datetimeFigureOut">
              <a:rPr lang="en-US" smtClean="0"/>
              <a:t>10/29/23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CE05FA-93E3-48F0-95DB-D78621F405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C29815D-5017-49DF-A5C5-CC429874F38A}" type="datetimeFigureOut">
              <a:rPr lang="en-US" smtClean="0"/>
              <a:t>10/29/23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CE05FA-93E3-48F0-95DB-D78621F405A0}" type="slidenum">
              <a:rPr lang="en-US" smtClean="0"/>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C29815D-5017-49DF-A5C5-CC429874F38A}" type="datetimeFigureOut">
              <a:rPr lang="en-US" smtClean="0"/>
              <a:t>10/29/23</a:t>
            </a:fld>
            <a:endParaRPr lang="en-US"/>
          </a:p>
        </p:txBody>
      </p:sp>
      <p:sp>
        <p:nvSpPr>
          <p:cNvPr id="6" name="Footer Placeholder 5"/>
          <p:cNvSpPr>
            <a:spLocks noGrp="1"/>
          </p:cNvSpPr>
          <p:nvPr>
            <p:ph type="ftr" sz="quarter" idx="11"/>
          </p:nvPr>
        </p:nvSpPr>
        <p:spPr>
          <a:xfrm>
            <a:off x="1219200" y="6172200"/>
            <a:ext cx="5181600" cy="457200"/>
          </a:xfrm>
        </p:spPr>
        <p:txBody>
          <a:bodyPr/>
          <a:lstStyle/>
          <a:p>
            <a:endParaRPr lang="en-US"/>
          </a:p>
        </p:txBody>
      </p:sp>
      <p:sp>
        <p:nvSpPr>
          <p:cNvPr id="7" name="Slide Number Placeholder 6"/>
          <p:cNvSpPr>
            <a:spLocks noGrp="1"/>
          </p:cNvSpPr>
          <p:nvPr>
            <p:ph type="sldNum" sz="quarter" idx="12"/>
          </p:nvPr>
        </p:nvSpPr>
        <p:spPr>
          <a:xfrm>
            <a:off x="195072" y="6208776"/>
            <a:ext cx="609600" cy="457200"/>
          </a:xfrm>
        </p:spPr>
        <p:txBody>
          <a:bodyPr/>
          <a:lstStyle/>
          <a:p>
            <a:fld id="{76CE05FA-93E3-48F0-95DB-D78621F405A0}" type="slidenum">
              <a:rPr lang="en-US" smtClean="0"/>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2C29815D-5017-49DF-A5C5-CC429874F38A}" type="datetimeFigureOut">
              <a:rPr lang="en-US" smtClean="0"/>
              <a:t>10/29/23</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6CE05FA-93E3-48F0-95DB-D78621F405A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524000"/>
            <a:ext cx="11658600" cy="1365354"/>
          </a:xfrm>
        </p:spPr>
        <p:txBody>
          <a:bodyPr>
            <a:normAutofit/>
          </a:bodyPr>
          <a:lstStyle/>
          <a:p>
            <a:r>
              <a:rPr lang="en-US" sz="6600" b="1" dirty="0">
                <a:solidFill>
                  <a:schemeClr val="bg1"/>
                </a:solidFill>
                <a:effectLst>
                  <a:outerShdw blurRad="38100" dist="38100" dir="2700000" algn="tl">
                    <a:srgbClr val="000000">
                      <a:alpha val="43137"/>
                    </a:srgbClr>
                  </a:outerShdw>
                </a:effectLst>
                <a:latin typeface="+mj-lt"/>
              </a:rPr>
              <a:t>Jonah’s Major Problem</a:t>
            </a:r>
          </a:p>
        </p:txBody>
      </p:sp>
      <p:sp>
        <p:nvSpPr>
          <p:cNvPr id="5" name="TextBox 4">
            <a:extLst>
              <a:ext uri="{FF2B5EF4-FFF2-40B4-BE49-F238E27FC236}">
                <a16:creationId xmlns:a16="http://schemas.microsoft.com/office/drawing/2014/main" id="{FF613BE5-F0EA-EE4D-4D13-A836BB678671}"/>
              </a:ext>
            </a:extLst>
          </p:cNvPr>
          <p:cNvSpPr txBox="1"/>
          <p:nvPr/>
        </p:nvSpPr>
        <p:spPr>
          <a:xfrm>
            <a:off x="990600" y="3886200"/>
            <a:ext cx="10210800" cy="830997"/>
          </a:xfrm>
          <a:prstGeom prst="rect">
            <a:avLst/>
          </a:prstGeom>
          <a:noFill/>
        </p:spPr>
        <p:txBody>
          <a:bodyPr wrap="square" rtlCol="0">
            <a:spAutoFit/>
          </a:bodyPr>
          <a:lstStyle/>
          <a:p>
            <a:pPr algn="ctr"/>
            <a:r>
              <a:rPr lang="en-US" sz="4800" b="1" dirty="0"/>
              <a:t>Jonah 1:1-3, 10-12; 4:1-11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11734800" cy="6705600"/>
          </a:xfrm>
        </p:spPr>
        <p:txBody>
          <a:bodyPr>
            <a:noAutofit/>
          </a:bodyPr>
          <a:lstStyle/>
          <a:p>
            <a:pPr marL="914400" indent="-914400">
              <a:buFont typeface="+mj-lt"/>
              <a:buAutoNum type="arabicParenR" startAt="6"/>
            </a:pPr>
            <a:r>
              <a:rPr lang="en-US" sz="4800" b="0" i="0" dirty="0">
                <a:solidFill>
                  <a:srgbClr val="000000"/>
                </a:solidFill>
                <a:effectLst/>
                <a:latin typeface="Franklin Gothic Medium" panose="020B0603020102020204" pitchFamily="34" charset="0"/>
              </a:rPr>
              <a:t>And the Lord God prepared a gourd, and made it to come up over Jonah, that it might be a shadow over his head, to deliver him from his grief. So Jonah was exceeding glad of the gourd.</a:t>
            </a:r>
          </a:p>
          <a:p>
            <a:pPr marL="914400" indent="-914400">
              <a:buFont typeface="+mj-lt"/>
              <a:buAutoNum type="arabicParenR" startAt="6"/>
            </a:pPr>
            <a:r>
              <a:rPr lang="en-US" sz="4800" b="0" i="0" dirty="0">
                <a:solidFill>
                  <a:srgbClr val="000000"/>
                </a:solidFill>
                <a:effectLst/>
                <a:latin typeface="Franklin Gothic Medium" panose="020B0603020102020204" pitchFamily="34" charset="0"/>
              </a:rPr>
              <a:t>But God prepared a worm when the morning rose the next day, and it smote the gourd that it withered.</a:t>
            </a:r>
          </a:p>
        </p:txBody>
      </p:sp>
    </p:spTree>
    <p:extLst>
      <p:ext uri="{BB962C8B-B14F-4D97-AF65-F5344CB8AC3E}">
        <p14:creationId xmlns:p14="http://schemas.microsoft.com/office/powerpoint/2010/main" val="3831899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11734800" cy="6705600"/>
          </a:xfrm>
        </p:spPr>
        <p:txBody>
          <a:bodyPr>
            <a:noAutofit/>
          </a:bodyPr>
          <a:lstStyle/>
          <a:p>
            <a:pPr marL="914400" indent="-914400">
              <a:buFont typeface="+mj-lt"/>
              <a:buAutoNum type="arabicParenR" startAt="8"/>
            </a:pPr>
            <a:r>
              <a:rPr lang="en-US" sz="4800" b="0" i="0" dirty="0">
                <a:solidFill>
                  <a:srgbClr val="000000"/>
                </a:solidFill>
                <a:effectLst/>
                <a:latin typeface="Franklin Gothic Medium" panose="020B0603020102020204" pitchFamily="34" charset="0"/>
              </a:rPr>
              <a:t>And it came to pass, when the sun did arise, that God prepared a vehement east wind; and the sun beat upon the head of Jonah, that he fainted, and wished in himself to die, and said, It is better for me to die than to live.</a:t>
            </a:r>
          </a:p>
          <a:p>
            <a:pPr marL="914400" indent="-914400">
              <a:buFont typeface="+mj-lt"/>
              <a:buAutoNum type="arabicParenR" startAt="8"/>
            </a:pPr>
            <a:r>
              <a:rPr lang="en-US" sz="4800" b="0" i="0" dirty="0">
                <a:solidFill>
                  <a:srgbClr val="000000"/>
                </a:solidFill>
                <a:effectLst/>
                <a:latin typeface="Franklin Gothic Medium" panose="020B0603020102020204" pitchFamily="34" charset="0"/>
              </a:rPr>
              <a:t>And God said to Jonah, </a:t>
            </a:r>
            <a:r>
              <a:rPr lang="en-US" sz="4800" b="0" i="0" dirty="0" err="1">
                <a:solidFill>
                  <a:srgbClr val="000000"/>
                </a:solidFill>
                <a:effectLst/>
                <a:latin typeface="Franklin Gothic Medium" panose="020B0603020102020204" pitchFamily="34" charset="0"/>
              </a:rPr>
              <a:t>Doest</a:t>
            </a:r>
            <a:r>
              <a:rPr lang="en-US" sz="4800" b="0" i="0" dirty="0">
                <a:solidFill>
                  <a:srgbClr val="000000"/>
                </a:solidFill>
                <a:effectLst/>
                <a:latin typeface="Franklin Gothic Medium" panose="020B0603020102020204" pitchFamily="34" charset="0"/>
              </a:rPr>
              <a:t> thou well to be angry for the gourd? And he said, I do well to be angry, even unto death.</a:t>
            </a:r>
          </a:p>
        </p:txBody>
      </p:sp>
    </p:spTree>
    <p:extLst>
      <p:ext uri="{BB962C8B-B14F-4D97-AF65-F5344CB8AC3E}">
        <p14:creationId xmlns:p14="http://schemas.microsoft.com/office/powerpoint/2010/main" val="725833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11734800" cy="6705600"/>
          </a:xfrm>
        </p:spPr>
        <p:txBody>
          <a:bodyPr>
            <a:noAutofit/>
          </a:bodyPr>
          <a:lstStyle/>
          <a:p>
            <a:pPr marL="914400" indent="-914400">
              <a:buFont typeface="+mj-lt"/>
              <a:buAutoNum type="arabicParenR" startAt="10"/>
            </a:pPr>
            <a:r>
              <a:rPr lang="en-US" sz="4800" b="0" i="0" dirty="0">
                <a:solidFill>
                  <a:srgbClr val="000000"/>
                </a:solidFill>
                <a:effectLst/>
                <a:latin typeface="Franklin Gothic Medium" panose="020B0603020102020204" pitchFamily="34" charset="0"/>
              </a:rPr>
              <a:t>Then said the Lord, Thou hast had pity on the gourd, for the which thou hast not </a:t>
            </a:r>
            <a:r>
              <a:rPr lang="en-US" sz="4800" b="0" i="0" dirty="0" err="1">
                <a:solidFill>
                  <a:srgbClr val="000000"/>
                </a:solidFill>
                <a:effectLst/>
                <a:latin typeface="Franklin Gothic Medium" panose="020B0603020102020204" pitchFamily="34" charset="0"/>
              </a:rPr>
              <a:t>laboured</a:t>
            </a:r>
            <a:r>
              <a:rPr lang="en-US" sz="4800" b="0" i="0" dirty="0">
                <a:solidFill>
                  <a:srgbClr val="000000"/>
                </a:solidFill>
                <a:effectLst/>
                <a:latin typeface="Franklin Gothic Medium" panose="020B0603020102020204" pitchFamily="34" charset="0"/>
              </a:rPr>
              <a:t>, neither </a:t>
            </a:r>
            <a:r>
              <a:rPr lang="en-US" sz="4800" b="0" i="0" dirty="0" err="1">
                <a:solidFill>
                  <a:srgbClr val="000000"/>
                </a:solidFill>
                <a:effectLst/>
                <a:latin typeface="Franklin Gothic Medium" panose="020B0603020102020204" pitchFamily="34" charset="0"/>
              </a:rPr>
              <a:t>madest</a:t>
            </a:r>
            <a:r>
              <a:rPr lang="en-US" sz="4800" b="0" i="0" dirty="0">
                <a:solidFill>
                  <a:srgbClr val="000000"/>
                </a:solidFill>
                <a:effectLst/>
                <a:latin typeface="Franklin Gothic Medium" panose="020B0603020102020204" pitchFamily="34" charset="0"/>
              </a:rPr>
              <a:t> it grow; which came up in a night, and perished in a night:</a:t>
            </a:r>
          </a:p>
        </p:txBody>
      </p:sp>
    </p:spTree>
    <p:extLst>
      <p:ext uri="{BB962C8B-B14F-4D97-AF65-F5344CB8AC3E}">
        <p14:creationId xmlns:p14="http://schemas.microsoft.com/office/powerpoint/2010/main" val="3574011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11734800" cy="6705600"/>
          </a:xfrm>
        </p:spPr>
        <p:txBody>
          <a:bodyPr>
            <a:noAutofit/>
          </a:bodyPr>
          <a:lstStyle/>
          <a:p>
            <a:pPr marL="914400" indent="-914400">
              <a:buFont typeface="+mj-lt"/>
              <a:buAutoNum type="arabicParenR" startAt="11"/>
            </a:pPr>
            <a:r>
              <a:rPr lang="en-US" sz="4800" b="0" i="0" dirty="0">
                <a:solidFill>
                  <a:srgbClr val="000000"/>
                </a:solidFill>
                <a:effectLst/>
                <a:latin typeface="Franklin Gothic Medium" panose="020B0603020102020204" pitchFamily="34" charset="0"/>
              </a:rPr>
              <a:t>And should not I spare Nineveh, that great city, wherein are more than </a:t>
            </a:r>
            <a:r>
              <a:rPr lang="en-US" sz="4800" b="0" i="0" dirty="0" err="1">
                <a:solidFill>
                  <a:srgbClr val="000000"/>
                </a:solidFill>
                <a:effectLst/>
                <a:latin typeface="Franklin Gothic Medium" panose="020B0603020102020204" pitchFamily="34" charset="0"/>
              </a:rPr>
              <a:t>sixscore</a:t>
            </a:r>
            <a:r>
              <a:rPr lang="en-US" sz="4800" b="0" i="0" dirty="0">
                <a:solidFill>
                  <a:srgbClr val="000000"/>
                </a:solidFill>
                <a:effectLst/>
                <a:latin typeface="Franklin Gothic Medium" panose="020B0603020102020204" pitchFamily="34" charset="0"/>
              </a:rPr>
              <a:t> thousand persons that cannot discern between their right hand and their left hand; and also much cattle?</a:t>
            </a:r>
          </a:p>
        </p:txBody>
      </p:sp>
    </p:spTree>
    <p:extLst>
      <p:ext uri="{BB962C8B-B14F-4D97-AF65-F5344CB8AC3E}">
        <p14:creationId xmlns:p14="http://schemas.microsoft.com/office/powerpoint/2010/main" val="1824488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0DA8A-ACE3-3C76-A41C-0200046B92DA}"/>
              </a:ext>
            </a:extLst>
          </p:cNvPr>
          <p:cNvSpPr>
            <a:spLocks noGrp="1"/>
          </p:cNvSpPr>
          <p:nvPr>
            <p:ph type="title"/>
          </p:nvPr>
        </p:nvSpPr>
        <p:spPr>
          <a:xfrm>
            <a:off x="533400" y="274638"/>
            <a:ext cx="11125200" cy="1143000"/>
          </a:xfrm>
        </p:spPr>
        <p:txBody>
          <a:bodyPr>
            <a:normAutofit/>
          </a:bodyPr>
          <a:lstStyle/>
          <a:p>
            <a:pPr algn="ctr"/>
            <a:r>
              <a:rPr lang="en-US" sz="6000" b="1" dirty="0">
                <a:solidFill>
                  <a:schemeClr val="tx1"/>
                </a:solidFill>
              </a:rPr>
              <a:t>Jonah’s Problem</a:t>
            </a:r>
          </a:p>
        </p:txBody>
      </p:sp>
      <p:sp>
        <p:nvSpPr>
          <p:cNvPr id="3" name="Content Placeholder 2"/>
          <p:cNvSpPr>
            <a:spLocks noGrp="1"/>
          </p:cNvSpPr>
          <p:nvPr>
            <p:ph sz="quarter" idx="1"/>
          </p:nvPr>
        </p:nvSpPr>
        <p:spPr>
          <a:xfrm>
            <a:off x="228600" y="1447800"/>
            <a:ext cx="11734800" cy="5334000"/>
          </a:xfrm>
        </p:spPr>
        <p:txBody>
          <a:bodyPr>
            <a:noAutofit/>
          </a:bodyPr>
          <a:lstStyle/>
          <a:p>
            <a:r>
              <a:rPr lang="en-US" sz="5400" dirty="0">
                <a:effectLst>
                  <a:outerShdw blurRad="38100" dist="38100" dir="2700000" algn="tl">
                    <a:srgbClr val="000000">
                      <a:alpha val="43137"/>
                    </a:srgbClr>
                  </a:outerShdw>
                </a:effectLst>
                <a:latin typeface="Franklin Gothic Medium" panose="020B0603020102020204" pitchFamily="34" charset="0"/>
              </a:rPr>
              <a:t>Intense hatred for his fellow man</a:t>
            </a:r>
          </a:p>
          <a:p>
            <a:pPr lvl="2"/>
            <a:r>
              <a:rPr lang="en-US" sz="4800" dirty="0">
                <a:effectLst>
                  <a:outerShdw blurRad="38100" dist="38100" dir="2700000" algn="tl">
                    <a:srgbClr val="000000">
                      <a:alpha val="43137"/>
                    </a:srgbClr>
                  </a:outerShdw>
                </a:effectLst>
                <a:latin typeface="Franklin Gothic Medium" panose="020B0603020102020204" pitchFamily="34" charset="0"/>
              </a:rPr>
              <a:t>We don’t know why</a:t>
            </a:r>
          </a:p>
          <a:p>
            <a:pPr lvl="2"/>
            <a:r>
              <a:rPr lang="en-US" sz="4800" dirty="0">
                <a:effectLst>
                  <a:outerShdw blurRad="38100" dist="38100" dir="2700000" algn="tl">
                    <a:srgbClr val="000000">
                      <a:alpha val="43137"/>
                    </a:srgbClr>
                  </a:outerShdw>
                </a:effectLst>
                <a:latin typeface="Franklin Gothic Medium" panose="020B0603020102020204" pitchFamily="34" charset="0"/>
              </a:rPr>
              <a:t>We don’t know when</a:t>
            </a:r>
          </a:p>
          <a:p>
            <a:pPr lvl="2"/>
            <a:r>
              <a:rPr lang="en-US" sz="4800" dirty="0">
                <a:effectLst>
                  <a:outerShdw blurRad="38100" dist="38100" dir="2700000" algn="tl">
                    <a:srgbClr val="000000">
                      <a:alpha val="43137"/>
                    </a:srgbClr>
                  </a:outerShdw>
                </a:effectLst>
                <a:latin typeface="Franklin Gothic Medium" panose="020B0603020102020204" pitchFamily="34" charset="0"/>
              </a:rPr>
              <a:t>We don’t know what</a:t>
            </a:r>
          </a:p>
          <a:p>
            <a:r>
              <a:rPr lang="en-US" sz="5400" dirty="0">
                <a:effectLst>
                  <a:outerShdw blurRad="38100" dist="38100" dir="2700000" algn="tl">
                    <a:srgbClr val="000000">
                      <a:alpha val="43137"/>
                    </a:srgbClr>
                  </a:outerShdw>
                </a:effectLst>
                <a:latin typeface="Franklin Gothic Medium" panose="020B0603020102020204" pitchFamily="34" charset="0"/>
              </a:rPr>
              <a:t>It affected every part of his life</a:t>
            </a:r>
          </a:p>
          <a:p>
            <a:r>
              <a:rPr lang="en-US" sz="5400" dirty="0">
                <a:effectLst>
                  <a:outerShdw blurRad="38100" dist="38100" dir="2700000" algn="tl">
                    <a:srgbClr val="000000">
                      <a:alpha val="43137"/>
                    </a:srgbClr>
                  </a:outerShdw>
                </a:effectLst>
                <a:latin typeface="Franklin Gothic Medium" panose="020B0603020102020204" pitchFamily="34" charset="0"/>
              </a:rPr>
              <a:t>It affected those around him</a:t>
            </a:r>
          </a:p>
          <a:p>
            <a:endParaRPr lang="en-US" sz="3600" b="1" dirty="0"/>
          </a:p>
          <a:p>
            <a:endParaRPr lang="en-US" sz="3600" b="1" dirty="0"/>
          </a:p>
        </p:txBody>
      </p:sp>
    </p:spTree>
    <p:extLst>
      <p:ext uri="{BB962C8B-B14F-4D97-AF65-F5344CB8AC3E}">
        <p14:creationId xmlns:p14="http://schemas.microsoft.com/office/powerpoint/2010/main" val="3808736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0DA8A-ACE3-3C76-A41C-0200046B92DA}"/>
              </a:ext>
            </a:extLst>
          </p:cNvPr>
          <p:cNvSpPr>
            <a:spLocks noGrp="1"/>
          </p:cNvSpPr>
          <p:nvPr>
            <p:ph type="title"/>
          </p:nvPr>
        </p:nvSpPr>
        <p:spPr>
          <a:xfrm>
            <a:off x="533400" y="274638"/>
            <a:ext cx="11125200" cy="1143000"/>
          </a:xfrm>
        </p:spPr>
        <p:txBody>
          <a:bodyPr>
            <a:normAutofit/>
          </a:bodyPr>
          <a:lstStyle/>
          <a:p>
            <a:pPr algn="ctr"/>
            <a:r>
              <a:rPr lang="en-US" sz="6000" b="1" dirty="0">
                <a:solidFill>
                  <a:schemeClr val="tx1"/>
                </a:solidFill>
              </a:rPr>
              <a:t>The Result of Jonah’s Problem</a:t>
            </a:r>
          </a:p>
        </p:txBody>
      </p:sp>
      <p:sp>
        <p:nvSpPr>
          <p:cNvPr id="3" name="Content Placeholder 2"/>
          <p:cNvSpPr>
            <a:spLocks noGrp="1"/>
          </p:cNvSpPr>
          <p:nvPr>
            <p:ph sz="quarter" idx="1"/>
          </p:nvPr>
        </p:nvSpPr>
        <p:spPr>
          <a:xfrm>
            <a:off x="228600" y="1447800"/>
            <a:ext cx="11734800" cy="5334000"/>
          </a:xfrm>
        </p:spPr>
        <p:txBody>
          <a:bodyPr>
            <a:noAutofit/>
          </a:bodyPr>
          <a:lstStyle/>
          <a:p>
            <a:r>
              <a:rPr lang="en-US" sz="5400" dirty="0">
                <a:effectLst>
                  <a:outerShdw blurRad="38100" dist="38100" dir="2700000" algn="tl">
                    <a:srgbClr val="000000">
                      <a:alpha val="43137"/>
                    </a:srgbClr>
                  </a:outerShdw>
                </a:effectLst>
                <a:latin typeface="Franklin Gothic Medium" panose="020B0603020102020204" pitchFamily="34" charset="0"/>
              </a:rPr>
              <a:t>Bitterness</a:t>
            </a:r>
          </a:p>
          <a:p>
            <a:r>
              <a:rPr lang="en-US" sz="5400" dirty="0">
                <a:effectLst>
                  <a:outerShdw blurRad="38100" dist="38100" dir="2700000" algn="tl">
                    <a:srgbClr val="000000">
                      <a:alpha val="43137"/>
                    </a:srgbClr>
                  </a:outerShdw>
                </a:effectLst>
                <a:latin typeface="Franklin Gothic Medium" panose="020B0603020102020204" pitchFamily="34" charset="0"/>
              </a:rPr>
              <a:t>Refusal to follow God’s Will</a:t>
            </a:r>
          </a:p>
          <a:p>
            <a:r>
              <a:rPr lang="en-US" sz="5400" dirty="0">
                <a:effectLst>
                  <a:outerShdw blurRad="38100" dist="38100" dir="2700000" algn="tl">
                    <a:srgbClr val="000000">
                      <a:alpha val="43137"/>
                    </a:srgbClr>
                  </a:outerShdw>
                </a:effectLst>
                <a:latin typeface="Franklin Gothic Medium" panose="020B0603020102020204" pitchFamily="34" charset="0"/>
              </a:rPr>
              <a:t>Willing to die (and take </a:t>
            </a:r>
            <a:r>
              <a:rPr lang="en-US" sz="5400">
                <a:effectLst>
                  <a:outerShdw blurRad="38100" dist="38100" dir="2700000" algn="tl">
                    <a:srgbClr val="000000">
                      <a:alpha val="43137"/>
                    </a:srgbClr>
                  </a:outerShdw>
                </a:effectLst>
                <a:latin typeface="Franklin Gothic Medium" panose="020B0603020102020204" pitchFamily="34" charset="0"/>
              </a:rPr>
              <a:t>others with him)</a:t>
            </a:r>
            <a:endParaRPr lang="en-US" sz="5400" dirty="0">
              <a:effectLst>
                <a:outerShdw blurRad="38100" dist="38100" dir="2700000" algn="tl">
                  <a:srgbClr val="000000">
                    <a:alpha val="43137"/>
                  </a:srgbClr>
                </a:outerShdw>
              </a:effectLst>
              <a:latin typeface="Franklin Gothic Medium" panose="020B0603020102020204" pitchFamily="34" charset="0"/>
            </a:endParaRPr>
          </a:p>
          <a:p>
            <a:endParaRPr lang="en-US" sz="3600" b="1" dirty="0"/>
          </a:p>
          <a:p>
            <a:endParaRPr lang="en-US" sz="3600" b="1" dirty="0"/>
          </a:p>
        </p:txBody>
      </p:sp>
    </p:spTree>
    <p:extLst>
      <p:ext uri="{BB962C8B-B14F-4D97-AF65-F5344CB8AC3E}">
        <p14:creationId xmlns:p14="http://schemas.microsoft.com/office/powerpoint/2010/main" val="4280865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0DA8A-ACE3-3C76-A41C-0200046B92DA}"/>
              </a:ext>
            </a:extLst>
          </p:cNvPr>
          <p:cNvSpPr>
            <a:spLocks noGrp="1"/>
          </p:cNvSpPr>
          <p:nvPr>
            <p:ph type="title"/>
          </p:nvPr>
        </p:nvSpPr>
        <p:spPr>
          <a:xfrm>
            <a:off x="533400" y="274638"/>
            <a:ext cx="11125200" cy="1143000"/>
          </a:xfrm>
        </p:spPr>
        <p:txBody>
          <a:bodyPr>
            <a:normAutofit fontScale="90000"/>
          </a:bodyPr>
          <a:lstStyle/>
          <a:p>
            <a:pPr algn="ctr"/>
            <a:r>
              <a:rPr lang="en-US" sz="6000" b="1" dirty="0">
                <a:solidFill>
                  <a:schemeClr val="tx1"/>
                </a:solidFill>
              </a:rPr>
              <a:t>The Application of Jonah’s Problem</a:t>
            </a:r>
          </a:p>
        </p:txBody>
      </p:sp>
      <p:sp>
        <p:nvSpPr>
          <p:cNvPr id="3" name="Content Placeholder 2"/>
          <p:cNvSpPr>
            <a:spLocks noGrp="1"/>
          </p:cNvSpPr>
          <p:nvPr>
            <p:ph sz="quarter" idx="1"/>
          </p:nvPr>
        </p:nvSpPr>
        <p:spPr>
          <a:xfrm>
            <a:off x="228600" y="1447800"/>
            <a:ext cx="11734800" cy="5334000"/>
          </a:xfrm>
        </p:spPr>
        <p:txBody>
          <a:bodyPr>
            <a:noAutofit/>
          </a:bodyPr>
          <a:lstStyle/>
          <a:p>
            <a:r>
              <a:rPr lang="en-US" sz="5400" dirty="0">
                <a:effectLst>
                  <a:outerShdw blurRad="38100" dist="38100" dir="2700000" algn="tl">
                    <a:srgbClr val="000000">
                      <a:alpha val="43137"/>
                    </a:srgbClr>
                  </a:outerShdw>
                </a:effectLst>
                <a:latin typeface="Franklin Gothic Medium" panose="020B0603020102020204" pitchFamily="34" charset="0"/>
              </a:rPr>
              <a:t>When the seed of bitterness is sown by the circumstances of your life, and it isn’t dealt with it grows into an uncontrollable weed that takes over every relationship in your life. </a:t>
            </a:r>
          </a:p>
          <a:p>
            <a:endParaRPr lang="en-US" sz="3600" b="1" dirty="0"/>
          </a:p>
          <a:p>
            <a:endParaRPr lang="en-US" sz="3600" b="1" dirty="0"/>
          </a:p>
        </p:txBody>
      </p:sp>
    </p:spTree>
    <p:extLst>
      <p:ext uri="{BB962C8B-B14F-4D97-AF65-F5344CB8AC3E}">
        <p14:creationId xmlns:p14="http://schemas.microsoft.com/office/powerpoint/2010/main" val="3945484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0DA8A-ACE3-3C76-A41C-0200046B92DA}"/>
              </a:ext>
            </a:extLst>
          </p:cNvPr>
          <p:cNvSpPr>
            <a:spLocks noGrp="1"/>
          </p:cNvSpPr>
          <p:nvPr>
            <p:ph type="title"/>
          </p:nvPr>
        </p:nvSpPr>
        <p:spPr>
          <a:xfrm>
            <a:off x="533400" y="274638"/>
            <a:ext cx="11125200" cy="1143000"/>
          </a:xfrm>
        </p:spPr>
        <p:txBody>
          <a:bodyPr>
            <a:normAutofit fontScale="90000"/>
          </a:bodyPr>
          <a:lstStyle/>
          <a:p>
            <a:pPr algn="ctr"/>
            <a:r>
              <a:rPr lang="en-US" sz="6000" b="1" dirty="0">
                <a:solidFill>
                  <a:schemeClr val="tx1"/>
                </a:solidFill>
              </a:rPr>
              <a:t>The Application of Jonah’s Problem</a:t>
            </a:r>
          </a:p>
        </p:txBody>
      </p:sp>
      <p:sp>
        <p:nvSpPr>
          <p:cNvPr id="3" name="Content Placeholder 2"/>
          <p:cNvSpPr>
            <a:spLocks noGrp="1"/>
          </p:cNvSpPr>
          <p:nvPr>
            <p:ph sz="quarter" idx="1"/>
          </p:nvPr>
        </p:nvSpPr>
        <p:spPr>
          <a:xfrm>
            <a:off x="228600" y="1447800"/>
            <a:ext cx="11734800" cy="5334000"/>
          </a:xfrm>
        </p:spPr>
        <p:txBody>
          <a:bodyPr>
            <a:noAutofit/>
          </a:bodyPr>
          <a:lstStyle/>
          <a:p>
            <a:r>
              <a:rPr lang="en-US" sz="5400" dirty="0">
                <a:effectLst>
                  <a:outerShdw blurRad="38100" dist="38100" dir="2700000" algn="tl">
                    <a:srgbClr val="000000">
                      <a:alpha val="43137"/>
                    </a:srgbClr>
                  </a:outerShdw>
                </a:effectLst>
                <a:latin typeface="Franklin Gothic Medium" panose="020B0603020102020204" pitchFamily="34" charset="0"/>
              </a:rPr>
              <a:t>Give it to God</a:t>
            </a:r>
          </a:p>
          <a:p>
            <a:r>
              <a:rPr lang="en-US" sz="5400" dirty="0">
                <a:effectLst>
                  <a:outerShdw blurRad="38100" dist="38100" dir="2700000" algn="tl">
                    <a:srgbClr val="000000">
                      <a:alpha val="43137"/>
                    </a:srgbClr>
                  </a:outerShdw>
                </a:effectLst>
                <a:latin typeface="Franklin Gothic Medium" panose="020B0603020102020204" pitchFamily="34" charset="0"/>
              </a:rPr>
              <a:t>Forgiveness is a command</a:t>
            </a:r>
          </a:p>
          <a:p>
            <a:pPr lvl="2"/>
            <a:r>
              <a:rPr lang="en-US" sz="4800" dirty="0">
                <a:effectLst>
                  <a:outerShdw blurRad="38100" dist="38100" dir="2700000" algn="tl">
                    <a:srgbClr val="000000">
                      <a:alpha val="43137"/>
                    </a:srgbClr>
                  </a:outerShdw>
                </a:effectLst>
                <a:latin typeface="Franklin Gothic Medium" panose="020B0603020102020204" pitchFamily="34" charset="0"/>
              </a:rPr>
              <a:t>Matthew 18:22</a:t>
            </a:r>
          </a:p>
          <a:p>
            <a:r>
              <a:rPr lang="en-US" sz="5400" dirty="0">
                <a:effectLst>
                  <a:outerShdw blurRad="38100" dist="38100" dir="2700000" algn="tl">
                    <a:srgbClr val="000000">
                      <a:alpha val="43137"/>
                    </a:srgbClr>
                  </a:outerShdw>
                </a:effectLst>
                <a:latin typeface="Franklin Gothic Medium" panose="020B0603020102020204" pitchFamily="34" charset="0"/>
              </a:rPr>
              <a:t>Forgiveness isn’t for them</a:t>
            </a:r>
          </a:p>
          <a:p>
            <a:r>
              <a:rPr lang="en-US" sz="5400" dirty="0">
                <a:effectLst>
                  <a:outerShdw blurRad="38100" dist="38100" dir="2700000" algn="tl">
                    <a:srgbClr val="000000">
                      <a:alpha val="43137"/>
                    </a:srgbClr>
                  </a:outerShdw>
                </a:effectLst>
                <a:latin typeface="Franklin Gothic Medium" panose="020B0603020102020204" pitchFamily="34" charset="0"/>
              </a:rPr>
              <a:t>Forgiveness is a process</a:t>
            </a:r>
          </a:p>
          <a:p>
            <a:endParaRPr lang="en-US" sz="3600" b="1" dirty="0"/>
          </a:p>
          <a:p>
            <a:endParaRPr lang="en-US" sz="3600" b="1" dirty="0"/>
          </a:p>
        </p:txBody>
      </p:sp>
    </p:spTree>
    <p:extLst>
      <p:ext uri="{BB962C8B-B14F-4D97-AF65-F5344CB8AC3E}">
        <p14:creationId xmlns:p14="http://schemas.microsoft.com/office/powerpoint/2010/main" val="3571122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0DA8A-ACE3-3C76-A41C-0200046B92DA}"/>
              </a:ext>
            </a:extLst>
          </p:cNvPr>
          <p:cNvSpPr>
            <a:spLocks noGrp="1"/>
          </p:cNvSpPr>
          <p:nvPr>
            <p:ph type="title"/>
          </p:nvPr>
        </p:nvSpPr>
        <p:spPr>
          <a:xfrm>
            <a:off x="533400" y="274638"/>
            <a:ext cx="11125200" cy="1143000"/>
          </a:xfrm>
        </p:spPr>
        <p:txBody>
          <a:bodyPr>
            <a:normAutofit/>
          </a:bodyPr>
          <a:lstStyle/>
          <a:p>
            <a:pPr algn="ctr"/>
            <a:r>
              <a:rPr lang="en-US" sz="6000" b="1" dirty="0">
                <a:solidFill>
                  <a:schemeClr val="tx1"/>
                </a:solidFill>
              </a:rPr>
              <a:t>3 Books Satan Hates and Why</a:t>
            </a:r>
          </a:p>
        </p:txBody>
      </p:sp>
      <p:sp>
        <p:nvSpPr>
          <p:cNvPr id="3" name="Content Placeholder 2"/>
          <p:cNvSpPr>
            <a:spLocks noGrp="1"/>
          </p:cNvSpPr>
          <p:nvPr>
            <p:ph sz="quarter" idx="1"/>
          </p:nvPr>
        </p:nvSpPr>
        <p:spPr>
          <a:xfrm>
            <a:off x="228600" y="1447800"/>
            <a:ext cx="11734800" cy="5334000"/>
          </a:xfrm>
        </p:spPr>
        <p:txBody>
          <a:bodyPr>
            <a:noAutofit/>
          </a:bodyPr>
          <a:lstStyle/>
          <a:p>
            <a:r>
              <a:rPr lang="en-US" sz="5400" dirty="0">
                <a:effectLst>
                  <a:outerShdw blurRad="38100" dist="38100" dir="2700000" algn="tl">
                    <a:srgbClr val="000000">
                      <a:alpha val="43137"/>
                    </a:srgbClr>
                  </a:outerShdw>
                </a:effectLst>
                <a:latin typeface="Franklin Gothic Medium" panose="020B0603020102020204" pitchFamily="34" charset="0"/>
              </a:rPr>
              <a:t>Genesis Predicts the 1</a:t>
            </a:r>
            <a:r>
              <a:rPr lang="en-US" sz="5400" baseline="30000" dirty="0">
                <a:effectLst>
                  <a:outerShdw blurRad="38100" dist="38100" dir="2700000" algn="tl">
                    <a:srgbClr val="000000">
                      <a:alpha val="43137"/>
                    </a:srgbClr>
                  </a:outerShdw>
                </a:effectLst>
                <a:latin typeface="Franklin Gothic Medium" panose="020B0603020102020204" pitchFamily="34" charset="0"/>
              </a:rPr>
              <a:t>st</a:t>
            </a:r>
            <a:r>
              <a:rPr lang="en-US" sz="5400" dirty="0">
                <a:effectLst>
                  <a:outerShdw blurRad="38100" dist="38100" dir="2700000" algn="tl">
                    <a:srgbClr val="000000">
                      <a:alpha val="43137"/>
                    </a:srgbClr>
                  </a:outerShdw>
                </a:effectLst>
                <a:latin typeface="Franklin Gothic Medium" panose="020B0603020102020204" pitchFamily="34" charset="0"/>
              </a:rPr>
              <a:t> Coming</a:t>
            </a:r>
          </a:p>
          <a:p>
            <a:pPr lvl="2"/>
            <a:r>
              <a:rPr lang="en-US" sz="5400" dirty="0">
                <a:effectLst>
                  <a:outerShdw blurRad="38100" dist="38100" dir="2700000" algn="tl">
                    <a:srgbClr val="000000">
                      <a:alpha val="43137"/>
                    </a:srgbClr>
                  </a:outerShdw>
                </a:effectLst>
                <a:latin typeface="Franklin Gothic Medium" panose="020B0603020102020204" pitchFamily="34" charset="0"/>
              </a:rPr>
              <a:t>Genesis 3:15</a:t>
            </a:r>
          </a:p>
          <a:p>
            <a:r>
              <a:rPr lang="en-US" sz="5400" dirty="0">
                <a:effectLst>
                  <a:outerShdw blurRad="38100" dist="38100" dir="2700000" algn="tl">
                    <a:srgbClr val="000000">
                      <a:alpha val="43137"/>
                    </a:srgbClr>
                  </a:outerShdw>
                </a:effectLst>
                <a:latin typeface="Franklin Gothic Medium" panose="020B0603020102020204" pitchFamily="34" charset="0"/>
              </a:rPr>
              <a:t>Daniel Predicts the 2</a:t>
            </a:r>
            <a:r>
              <a:rPr lang="en-US" sz="5400" baseline="30000" dirty="0">
                <a:effectLst>
                  <a:outerShdw blurRad="38100" dist="38100" dir="2700000" algn="tl">
                    <a:srgbClr val="000000">
                      <a:alpha val="43137"/>
                    </a:srgbClr>
                  </a:outerShdw>
                </a:effectLst>
                <a:latin typeface="Franklin Gothic Medium" panose="020B0603020102020204" pitchFamily="34" charset="0"/>
              </a:rPr>
              <a:t>nd</a:t>
            </a:r>
            <a:r>
              <a:rPr lang="en-US" sz="5400" dirty="0">
                <a:effectLst>
                  <a:outerShdw blurRad="38100" dist="38100" dir="2700000" algn="tl">
                    <a:srgbClr val="000000">
                      <a:alpha val="43137"/>
                    </a:srgbClr>
                  </a:outerShdw>
                </a:effectLst>
                <a:latin typeface="Franklin Gothic Medium" panose="020B0603020102020204" pitchFamily="34" charset="0"/>
              </a:rPr>
              <a:t> Coming</a:t>
            </a:r>
          </a:p>
          <a:p>
            <a:pPr lvl="2"/>
            <a:r>
              <a:rPr lang="en-US" sz="5400" dirty="0">
                <a:effectLst>
                  <a:outerShdw blurRad="38100" dist="38100" dir="2700000" algn="tl">
                    <a:srgbClr val="000000">
                      <a:alpha val="43137"/>
                    </a:srgbClr>
                  </a:outerShdw>
                </a:effectLst>
                <a:latin typeface="Franklin Gothic Medium" panose="020B0603020102020204" pitchFamily="34" charset="0"/>
              </a:rPr>
              <a:t>Daniel 12:7-9</a:t>
            </a:r>
            <a:endParaRPr lang="en-US" sz="5400" dirty="0">
              <a:latin typeface="Franklin Gothic Medium" panose="020B0603020102020204" pitchFamily="34" charset="0"/>
            </a:endParaRPr>
          </a:p>
          <a:p>
            <a:r>
              <a:rPr lang="en-US" sz="5400" dirty="0">
                <a:effectLst>
                  <a:outerShdw blurRad="38100" dist="38100" dir="2700000" algn="tl">
                    <a:srgbClr val="000000">
                      <a:alpha val="43137"/>
                    </a:srgbClr>
                  </a:outerShdw>
                </a:effectLst>
                <a:latin typeface="Franklin Gothic Medium" panose="020B0603020102020204" pitchFamily="34" charset="0"/>
              </a:rPr>
              <a:t>Jonah Predicts the Resurrection</a:t>
            </a:r>
          </a:p>
          <a:p>
            <a:pPr lvl="2"/>
            <a:r>
              <a:rPr lang="en-US" sz="5400" dirty="0">
                <a:effectLst>
                  <a:outerShdw blurRad="38100" dist="38100" dir="2700000" algn="tl">
                    <a:srgbClr val="000000">
                      <a:alpha val="43137"/>
                    </a:srgbClr>
                  </a:outerShdw>
                </a:effectLst>
                <a:latin typeface="Franklin Gothic Medium" panose="020B0603020102020204" pitchFamily="34" charset="0"/>
              </a:rPr>
              <a:t>Matthew 12:40</a:t>
            </a:r>
          </a:p>
          <a:p>
            <a:endParaRPr lang="en-US" sz="3600" b="1" dirty="0"/>
          </a:p>
          <a:p>
            <a:endParaRPr lang="en-US" sz="3600" b="1" dirty="0"/>
          </a:p>
        </p:txBody>
      </p:sp>
    </p:spTree>
    <p:extLst>
      <p:ext uri="{BB962C8B-B14F-4D97-AF65-F5344CB8AC3E}">
        <p14:creationId xmlns:p14="http://schemas.microsoft.com/office/powerpoint/2010/main" val="1201846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0DA8A-ACE3-3C76-A41C-0200046B92DA}"/>
              </a:ext>
            </a:extLst>
          </p:cNvPr>
          <p:cNvSpPr>
            <a:spLocks noGrp="1"/>
          </p:cNvSpPr>
          <p:nvPr>
            <p:ph type="title"/>
          </p:nvPr>
        </p:nvSpPr>
        <p:spPr>
          <a:xfrm>
            <a:off x="533400" y="274638"/>
            <a:ext cx="11125200" cy="1143000"/>
          </a:xfrm>
        </p:spPr>
        <p:txBody>
          <a:bodyPr>
            <a:normAutofit/>
          </a:bodyPr>
          <a:lstStyle/>
          <a:p>
            <a:pPr algn="ctr"/>
            <a:r>
              <a:rPr lang="en-US" sz="6000" b="1" dirty="0">
                <a:solidFill>
                  <a:schemeClr val="tx1"/>
                </a:solidFill>
              </a:rPr>
              <a:t>Jonah 1:1-3, 10-12; 4:1-11 (KJV) </a:t>
            </a:r>
          </a:p>
        </p:txBody>
      </p:sp>
      <p:sp>
        <p:nvSpPr>
          <p:cNvPr id="3" name="Content Placeholder 2"/>
          <p:cNvSpPr>
            <a:spLocks noGrp="1"/>
          </p:cNvSpPr>
          <p:nvPr>
            <p:ph sz="quarter" idx="1"/>
          </p:nvPr>
        </p:nvSpPr>
        <p:spPr>
          <a:xfrm>
            <a:off x="228600" y="1447800"/>
            <a:ext cx="11734800" cy="5334000"/>
          </a:xfrm>
        </p:spPr>
        <p:txBody>
          <a:bodyPr>
            <a:noAutofit/>
          </a:bodyPr>
          <a:lstStyle/>
          <a:p>
            <a:pPr marL="914400" indent="-914400">
              <a:buFont typeface="+mj-lt"/>
              <a:buAutoNum type="arabicParenR"/>
            </a:pPr>
            <a:r>
              <a:rPr lang="en-US" sz="4800" dirty="0">
                <a:effectLst>
                  <a:outerShdw blurRad="38100" dist="38100" dir="2700000" algn="tl">
                    <a:srgbClr val="000000">
                      <a:alpha val="43137"/>
                    </a:srgbClr>
                  </a:outerShdw>
                </a:effectLst>
                <a:latin typeface="Franklin Gothic Medium" panose="020B0603020102020204" pitchFamily="34" charset="0"/>
              </a:rPr>
              <a:t>Now the word of the Lord came unto Jonah the son of </a:t>
            </a:r>
            <a:r>
              <a:rPr lang="en-US" sz="4800" dirty="0" err="1">
                <a:effectLst>
                  <a:outerShdw blurRad="38100" dist="38100" dir="2700000" algn="tl">
                    <a:srgbClr val="000000">
                      <a:alpha val="43137"/>
                    </a:srgbClr>
                  </a:outerShdw>
                </a:effectLst>
                <a:latin typeface="Franklin Gothic Medium" panose="020B0603020102020204" pitchFamily="34" charset="0"/>
              </a:rPr>
              <a:t>Amittai</a:t>
            </a:r>
            <a:r>
              <a:rPr lang="en-US" sz="4800" dirty="0">
                <a:effectLst>
                  <a:outerShdw blurRad="38100" dist="38100" dir="2700000" algn="tl">
                    <a:srgbClr val="000000">
                      <a:alpha val="43137"/>
                    </a:srgbClr>
                  </a:outerShdw>
                </a:effectLst>
                <a:latin typeface="Franklin Gothic Medium" panose="020B0603020102020204" pitchFamily="34" charset="0"/>
              </a:rPr>
              <a:t>, saying,</a:t>
            </a:r>
          </a:p>
          <a:p>
            <a:pPr marL="914400" indent="-914400">
              <a:buFont typeface="+mj-lt"/>
              <a:buAutoNum type="arabicParenR"/>
            </a:pPr>
            <a:r>
              <a:rPr lang="en-US" sz="4800" dirty="0">
                <a:effectLst>
                  <a:outerShdw blurRad="38100" dist="38100" dir="2700000" algn="tl">
                    <a:srgbClr val="000000">
                      <a:alpha val="43137"/>
                    </a:srgbClr>
                  </a:outerShdw>
                </a:effectLst>
                <a:latin typeface="Franklin Gothic Medium" panose="020B0603020102020204" pitchFamily="34" charset="0"/>
              </a:rPr>
              <a:t>Arise, go to Nineveh, that great city, and cry against it; for their wickedness is come up before me.</a:t>
            </a:r>
            <a:endParaRPr lang="en-US" sz="4800" b="1" dirty="0">
              <a:latin typeface="Franklin Gothic Medium" panose="020B0603020102020204" pitchFamily="34" charset="0"/>
            </a:endParaRPr>
          </a:p>
          <a:p>
            <a:endParaRPr lang="en-US" sz="3600" b="1" dirty="0"/>
          </a:p>
        </p:txBody>
      </p:sp>
    </p:spTree>
    <p:extLst>
      <p:ext uri="{BB962C8B-B14F-4D97-AF65-F5344CB8AC3E}">
        <p14:creationId xmlns:p14="http://schemas.microsoft.com/office/powerpoint/2010/main" val="49491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11734800" cy="6705600"/>
          </a:xfrm>
        </p:spPr>
        <p:txBody>
          <a:bodyPr>
            <a:noAutofit/>
          </a:bodyPr>
          <a:lstStyle/>
          <a:p>
            <a:pPr marL="914400" indent="-914400">
              <a:buFont typeface="+mj-lt"/>
              <a:buAutoNum type="arabicParenR" startAt="3"/>
            </a:pPr>
            <a:r>
              <a:rPr lang="en-US" sz="4800" b="0" i="0" dirty="0">
                <a:solidFill>
                  <a:srgbClr val="000000"/>
                </a:solidFill>
                <a:effectLst/>
                <a:latin typeface="Franklin Gothic Medium" panose="020B0603020102020204" pitchFamily="34" charset="0"/>
              </a:rPr>
              <a:t>But Jonah rose up to flee unto Tarshish from the presence of the Lord, and went down to Joppa; and he found a ship going to Tarshish: so he paid the fare thereof, and went down into it, to go with them unto Tarshish from the presence of the Lord.</a:t>
            </a:r>
            <a:endParaRPr lang="en-US" sz="4800" b="1" dirty="0">
              <a:latin typeface="Franklin Gothic Medium" panose="020B0603020102020204" pitchFamily="34" charset="0"/>
            </a:endParaRPr>
          </a:p>
        </p:txBody>
      </p:sp>
    </p:spTree>
    <p:extLst>
      <p:ext uri="{BB962C8B-B14F-4D97-AF65-F5344CB8AC3E}">
        <p14:creationId xmlns:p14="http://schemas.microsoft.com/office/powerpoint/2010/main" val="2474991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11734800" cy="6705600"/>
          </a:xfrm>
        </p:spPr>
        <p:txBody>
          <a:bodyPr>
            <a:noAutofit/>
          </a:bodyPr>
          <a:lstStyle/>
          <a:p>
            <a:pPr marL="914400" indent="-914400">
              <a:buFont typeface="+mj-lt"/>
              <a:buAutoNum type="arabicParenR" startAt="10"/>
            </a:pPr>
            <a:r>
              <a:rPr lang="en-US" sz="4800" b="0" i="0" dirty="0">
                <a:solidFill>
                  <a:srgbClr val="000000"/>
                </a:solidFill>
                <a:effectLst/>
                <a:latin typeface="Franklin Gothic Medium" panose="020B0603020102020204" pitchFamily="34" charset="0"/>
              </a:rPr>
              <a:t>Then were the men exceedingly afraid, and said unto him. Why hast thou done this? For the men knew that he fled from the presence of the Lord, because he had told them.</a:t>
            </a:r>
          </a:p>
          <a:p>
            <a:pPr marL="914400" indent="-914400">
              <a:buFont typeface="+mj-lt"/>
              <a:buAutoNum type="arabicParenR" startAt="10"/>
            </a:pPr>
            <a:r>
              <a:rPr lang="en-US" sz="4800" b="0" i="0" dirty="0">
                <a:solidFill>
                  <a:srgbClr val="000000"/>
                </a:solidFill>
                <a:effectLst/>
                <a:latin typeface="Franklin Gothic Medium" panose="020B0603020102020204" pitchFamily="34" charset="0"/>
              </a:rPr>
              <a:t>Then said they unto him, What shall we do unto thee, that the sea may be calm unto us? for the sea wrought, and was tempestuous.</a:t>
            </a:r>
          </a:p>
        </p:txBody>
      </p:sp>
    </p:spTree>
    <p:extLst>
      <p:ext uri="{BB962C8B-B14F-4D97-AF65-F5344CB8AC3E}">
        <p14:creationId xmlns:p14="http://schemas.microsoft.com/office/powerpoint/2010/main" val="1250168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11734800" cy="6705600"/>
          </a:xfrm>
        </p:spPr>
        <p:txBody>
          <a:bodyPr>
            <a:noAutofit/>
          </a:bodyPr>
          <a:lstStyle/>
          <a:p>
            <a:pPr marL="914400" indent="-914400">
              <a:buFont typeface="+mj-lt"/>
              <a:buAutoNum type="arabicParenR" startAt="12"/>
            </a:pPr>
            <a:r>
              <a:rPr lang="en-US" sz="4800" b="0" i="0" dirty="0">
                <a:solidFill>
                  <a:srgbClr val="000000"/>
                </a:solidFill>
                <a:effectLst/>
                <a:latin typeface="Franklin Gothic Medium" panose="020B0603020102020204" pitchFamily="34" charset="0"/>
              </a:rPr>
              <a:t>And he said unto them, Take me up, and cast me forth into the sea; so shall the sea be calm unto you: for I know that for my sake this great tempest is upon you.</a:t>
            </a:r>
          </a:p>
        </p:txBody>
      </p:sp>
    </p:spTree>
    <p:extLst>
      <p:ext uri="{BB962C8B-B14F-4D97-AF65-F5344CB8AC3E}">
        <p14:creationId xmlns:p14="http://schemas.microsoft.com/office/powerpoint/2010/main" val="2372269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11734800" cy="6705600"/>
          </a:xfrm>
        </p:spPr>
        <p:txBody>
          <a:bodyPr>
            <a:noAutofit/>
          </a:bodyPr>
          <a:lstStyle/>
          <a:p>
            <a:pPr marL="914400" indent="-914400">
              <a:buFont typeface="+mj-lt"/>
              <a:buAutoNum type="arabicParenR"/>
            </a:pPr>
            <a:r>
              <a:rPr lang="en-US" sz="4800" b="0" i="0" dirty="0">
                <a:solidFill>
                  <a:srgbClr val="000000"/>
                </a:solidFill>
                <a:effectLst/>
                <a:latin typeface="Franklin Gothic Medium" panose="020B0603020102020204" pitchFamily="34" charset="0"/>
              </a:rPr>
              <a:t>But it displeased Jonah exceedingly, and he was very angry.</a:t>
            </a:r>
          </a:p>
          <a:p>
            <a:pPr marL="914400" indent="-914400">
              <a:buFont typeface="+mj-lt"/>
              <a:buAutoNum type="arabicParenR"/>
            </a:pPr>
            <a:r>
              <a:rPr lang="en-US" sz="4800" b="0" i="0" dirty="0">
                <a:solidFill>
                  <a:srgbClr val="000000"/>
                </a:solidFill>
                <a:effectLst/>
                <a:latin typeface="Franklin Gothic Medium" panose="020B0603020102020204" pitchFamily="34" charset="0"/>
              </a:rPr>
              <a:t>And he prayed unto the Lord, and said, I pray thee, O Lord, was not this my saying, when I was yet in my country? Therefore I fled before unto Tarshish: for I knew that thou art a gracious God, and merciful, slow to anger, and of great kindness, and </a:t>
            </a:r>
            <a:r>
              <a:rPr lang="en-US" sz="4800" b="0" i="0" dirty="0" err="1">
                <a:solidFill>
                  <a:srgbClr val="000000"/>
                </a:solidFill>
                <a:effectLst/>
                <a:latin typeface="Franklin Gothic Medium" panose="020B0603020102020204" pitchFamily="34" charset="0"/>
              </a:rPr>
              <a:t>repentest</a:t>
            </a:r>
            <a:r>
              <a:rPr lang="en-US" sz="4800" b="0" i="0" dirty="0">
                <a:solidFill>
                  <a:srgbClr val="000000"/>
                </a:solidFill>
                <a:effectLst/>
                <a:latin typeface="Franklin Gothic Medium" panose="020B0603020102020204" pitchFamily="34" charset="0"/>
              </a:rPr>
              <a:t> thee of the evil.</a:t>
            </a:r>
          </a:p>
        </p:txBody>
      </p:sp>
    </p:spTree>
    <p:extLst>
      <p:ext uri="{BB962C8B-B14F-4D97-AF65-F5344CB8AC3E}">
        <p14:creationId xmlns:p14="http://schemas.microsoft.com/office/powerpoint/2010/main" val="776388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11734800" cy="6705600"/>
          </a:xfrm>
        </p:spPr>
        <p:txBody>
          <a:bodyPr>
            <a:noAutofit/>
          </a:bodyPr>
          <a:lstStyle/>
          <a:p>
            <a:pPr marL="914400" indent="-914400">
              <a:buFont typeface="+mj-lt"/>
              <a:buAutoNum type="arabicParenR" startAt="3"/>
            </a:pPr>
            <a:r>
              <a:rPr lang="en-US" sz="4800" b="0" i="0" dirty="0">
                <a:solidFill>
                  <a:srgbClr val="000000"/>
                </a:solidFill>
                <a:effectLst/>
                <a:latin typeface="Franklin Gothic Medium" panose="020B0603020102020204" pitchFamily="34" charset="0"/>
              </a:rPr>
              <a:t>Therefore now, O Lord, take, I beseech thee, my life from me; for it is better for me to die than to live.</a:t>
            </a:r>
          </a:p>
          <a:p>
            <a:pPr marL="914400" indent="-914400">
              <a:buFont typeface="+mj-lt"/>
              <a:buAutoNum type="arabicParenR" startAt="3"/>
            </a:pPr>
            <a:r>
              <a:rPr lang="en-US" sz="4800" b="0" i="0" dirty="0">
                <a:solidFill>
                  <a:srgbClr val="000000"/>
                </a:solidFill>
                <a:effectLst/>
                <a:latin typeface="Franklin Gothic Medium" panose="020B0603020102020204" pitchFamily="34" charset="0"/>
              </a:rPr>
              <a:t>Then said the Lord, </a:t>
            </a:r>
            <a:r>
              <a:rPr lang="en-US" sz="4800" b="0" i="0" dirty="0" err="1">
                <a:solidFill>
                  <a:srgbClr val="000000"/>
                </a:solidFill>
                <a:effectLst/>
                <a:latin typeface="Franklin Gothic Medium" panose="020B0603020102020204" pitchFamily="34" charset="0"/>
              </a:rPr>
              <a:t>Doest</a:t>
            </a:r>
            <a:r>
              <a:rPr lang="en-US" sz="4800" b="0" i="0" dirty="0">
                <a:solidFill>
                  <a:srgbClr val="000000"/>
                </a:solidFill>
                <a:effectLst/>
                <a:latin typeface="Franklin Gothic Medium" panose="020B0603020102020204" pitchFamily="34" charset="0"/>
              </a:rPr>
              <a:t> thou well to be angry?</a:t>
            </a:r>
          </a:p>
        </p:txBody>
      </p:sp>
    </p:spTree>
    <p:extLst>
      <p:ext uri="{BB962C8B-B14F-4D97-AF65-F5344CB8AC3E}">
        <p14:creationId xmlns:p14="http://schemas.microsoft.com/office/powerpoint/2010/main" val="3631490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11734800" cy="6705600"/>
          </a:xfrm>
        </p:spPr>
        <p:txBody>
          <a:bodyPr>
            <a:noAutofit/>
          </a:bodyPr>
          <a:lstStyle/>
          <a:p>
            <a:pPr marL="914400" indent="-914400">
              <a:buFont typeface="+mj-lt"/>
              <a:buAutoNum type="arabicParenR" startAt="5"/>
            </a:pPr>
            <a:r>
              <a:rPr lang="en-US" sz="4800" b="0" i="0" dirty="0">
                <a:solidFill>
                  <a:srgbClr val="000000"/>
                </a:solidFill>
                <a:effectLst/>
                <a:latin typeface="Franklin Gothic Medium" panose="020B0603020102020204" pitchFamily="34" charset="0"/>
              </a:rPr>
              <a:t>So Jonah went out of the city, and sat on the east side of the city, and there made him a booth, and sat under it in the shadow, till he might see what would become of the city.</a:t>
            </a:r>
          </a:p>
        </p:txBody>
      </p:sp>
    </p:spTree>
    <p:extLst>
      <p:ext uri="{BB962C8B-B14F-4D97-AF65-F5344CB8AC3E}">
        <p14:creationId xmlns:p14="http://schemas.microsoft.com/office/powerpoint/2010/main" val="28165935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136</TotalTime>
  <Words>754</Words>
  <Application>Microsoft Macintosh PowerPoint</Application>
  <PresentationFormat>Widescreen</PresentationFormat>
  <Paragraphs>46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Franklin Gothic Book</vt:lpstr>
      <vt:lpstr>Franklin Gothic Medium</vt:lpstr>
      <vt:lpstr>Perpetua</vt:lpstr>
      <vt:lpstr>Wingdings 2</vt:lpstr>
      <vt:lpstr>Equity</vt:lpstr>
      <vt:lpstr>PowerPoint Presentation</vt:lpstr>
      <vt:lpstr>3 Books Satan Hates and Why</vt:lpstr>
      <vt:lpstr>Jonah 1:1-3, 10-12; 4:1-11 (KJV)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Jonah’s Problem</vt:lpstr>
      <vt:lpstr>The Result of Jonah’s Problem</vt:lpstr>
      <vt:lpstr>The Application of Jonah’s Problem</vt:lpstr>
      <vt:lpstr>The Application of Jonah’s Problem</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Man on Mission</dc:title>
  <dc:creator>Paul Young</dc:creator>
  <cp:lastModifiedBy>Summers Baptist Church</cp:lastModifiedBy>
  <cp:revision>17</cp:revision>
  <dcterms:created xsi:type="dcterms:W3CDTF">2010-08-15T21:15:00Z</dcterms:created>
  <dcterms:modified xsi:type="dcterms:W3CDTF">2023-10-29T14:43:58Z</dcterms:modified>
</cp:coreProperties>
</file>